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9"/>
  </p:notesMasterIdLst>
  <p:sldIdLst>
    <p:sldId id="256" r:id="rId2"/>
    <p:sldId id="257" r:id="rId3"/>
    <p:sldId id="275" r:id="rId4"/>
    <p:sldId id="276" r:id="rId5"/>
    <p:sldId id="277" r:id="rId6"/>
    <p:sldId id="273" r:id="rId7"/>
    <p:sldId id="272" r:id="rId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36"/>
    <p:restoredTop sz="87030" autoAdjust="0"/>
  </p:normalViewPr>
  <p:slideViewPr>
    <p:cSldViewPr snapToGrid="0">
      <p:cViewPr varScale="1">
        <p:scale>
          <a:sx n="114" d="100"/>
          <a:sy n="114" d="100"/>
        </p:scale>
        <p:origin x="294" y="1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The answer is not very likely</a:t>
            </a:r>
          </a:p>
          <a:p>
            <a:pPr marL="0" lvl="0" indent="0">
              <a:spcBef>
                <a:spcPts val="0"/>
              </a:spcBef>
              <a:spcAft>
                <a:spcPts val="0"/>
              </a:spcAft>
              <a:buNone/>
            </a:pPr>
            <a:r>
              <a:rPr lang="en-US" dirty="0"/>
              <a:t>Yes based on the ration of heads to tails 52 heads and 48 tails in 100 flips</a:t>
            </a:r>
          </a:p>
          <a:p>
            <a:pPr marL="0" lvl="0" indent="0">
              <a:spcBef>
                <a:spcPts val="0"/>
              </a:spcBef>
              <a:spcAft>
                <a:spcPts val="0"/>
              </a:spcAft>
              <a:buNone/>
            </a:pPr>
            <a:r>
              <a:rPr lang="en-US" dirty="0"/>
              <a:t>Why good guess for 100 heads and not the second</a:t>
            </a:r>
          </a:p>
          <a:p>
            <a:pPr marL="0" lvl="0" indent="0">
              <a:spcBef>
                <a:spcPts val="0"/>
              </a:spcBef>
              <a:spcAft>
                <a:spcPts val="0"/>
              </a:spcAft>
              <a:buNone/>
            </a:pPr>
            <a:endParaRPr dirty="0"/>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51947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The answer is not very likely</a:t>
            </a:r>
          </a:p>
          <a:p>
            <a:pPr marL="0" lvl="0" indent="0">
              <a:spcBef>
                <a:spcPts val="0"/>
              </a:spcBef>
              <a:spcAft>
                <a:spcPts val="0"/>
              </a:spcAft>
              <a:buNone/>
            </a:pPr>
            <a:r>
              <a:rPr lang="en-US" dirty="0"/>
              <a:t>Yes based on the ration of heads to tails 52 heads and 48 tails in 100 flips</a:t>
            </a:r>
          </a:p>
          <a:p>
            <a:pPr marL="0" lvl="0" indent="0">
              <a:spcBef>
                <a:spcPts val="0"/>
              </a:spcBef>
              <a:spcAft>
                <a:spcPts val="0"/>
              </a:spcAft>
              <a:buNone/>
            </a:pPr>
            <a:r>
              <a:rPr lang="en-US" dirty="0"/>
              <a:t>Why good guess for 100 heads and not the second</a:t>
            </a:r>
          </a:p>
          <a:p>
            <a:pPr marL="0" lvl="0" indent="0">
              <a:spcBef>
                <a:spcPts val="0"/>
              </a:spcBef>
              <a:spcAft>
                <a:spcPts val="0"/>
              </a:spcAft>
              <a:buNone/>
            </a:pPr>
            <a:endParaRPr dirty="0"/>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3327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a:t>The answer is not very likely</a:t>
            </a:r>
          </a:p>
          <a:p>
            <a:pPr marL="0" lvl="0" indent="0">
              <a:spcBef>
                <a:spcPts val="0"/>
              </a:spcBef>
              <a:spcAft>
                <a:spcPts val="0"/>
              </a:spcAft>
              <a:buNone/>
            </a:pPr>
            <a:r>
              <a:rPr lang="en-US" dirty="0"/>
              <a:t>Yes based on the ration of heads to tails 52 heads and 48 tails in 100 flips</a:t>
            </a:r>
          </a:p>
          <a:p>
            <a:pPr marL="0" lvl="0" indent="0">
              <a:spcBef>
                <a:spcPts val="0"/>
              </a:spcBef>
              <a:spcAft>
                <a:spcPts val="0"/>
              </a:spcAft>
              <a:buNone/>
            </a:pPr>
            <a:r>
              <a:rPr lang="en-US" dirty="0"/>
              <a:t>Why good guess for 100 heads and not the second</a:t>
            </a:r>
          </a:p>
          <a:p>
            <a:pPr marL="0" lvl="0" indent="0">
              <a:spcBef>
                <a:spcPts val="0"/>
              </a:spcBef>
              <a:spcAft>
                <a:spcPts val="0"/>
              </a:spcAft>
              <a:buNone/>
            </a:pPr>
            <a:endParaRPr dirty="0"/>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09856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918748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Shape 18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89" name="Shape 1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pic>
        <p:nvPicPr>
          <p:cNvPr id="12" name="Shape 12" descr="Big Data Analytics - Title Slide - Background.png"/>
          <p:cNvPicPr preferRelativeResize="0"/>
          <p:nvPr/>
        </p:nvPicPr>
        <p:blipFill rotWithShape="1">
          <a:blip r:embed="rId2">
            <a:alphaModFix/>
          </a:blip>
          <a:srcRect/>
          <a:stretch/>
        </p:blipFill>
        <p:spPr>
          <a:xfrm>
            <a:off x="0" y="0"/>
            <a:ext cx="9141968" cy="5143500"/>
          </a:xfrm>
          <a:prstGeom prst="rect">
            <a:avLst/>
          </a:prstGeom>
          <a:noFill/>
          <a:ln>
            <a:noFill/>
          </a:ln>
        </p:spPr>
      </p:pic>
      <p:sp>
        <p:nvSpPr>
          <p:cNvPr id="13" name="Shape 13"/>
          <p:cNvSpPr txBox="1">
            <a:spLocks noGrp="1"/>
          </p:cNvSpPr>
          <p:nvPr>
            <p:ph type="ctrTitle"/>
          </p:nvPr>
        </p:nvSpPr>
        <p:spPr>
          <a:xfrm>
            <a:off x="309880" y="368459"/>
            <a:ext cx="7772400" cy="759301"/>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Clr>
                <a:srgbClr val="136855"/>
              </a:buClr>
              <a:buSzPts val="3200"/>
              <a:buFont typeface="Arial"/>
              <a:buNone/>
              <a:defRPr sz="3200" b="1" i="0" u="none" strike="noStrike" cap="none">
                <a:solidFill>
                  <a:srgbClr val="136855"/>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 name="Shape 14"/>
          <p:cNvSpPr txBox="1">
            <a:spLocks noGrp="1"/>
          </p:cNvSpPr>
          <p:nvPr>
            <p:ph type="subTitle" idx="1"/>
          </p:nvPr>
        </p:nvSpPr>
        <p:spPr>
          <a:xfrm>
            <a:off x="309880" y="1145858"/>
            <a:ext cx="3906520" cy="1314450"/>
          </a:xfrm>
          <a:prstGeom prst="rect">
            <a:avLst/>
          </a:prstGeom>
          <a:noFill/>
          <a:ln>
            <a:noFill/>
          </a:ln>
        </p:spPr>
        <p:txBody>
          <a:bodyPr spcFirstLastPara="1" wrap="square" lIns="91425" tIns="45700" rIns="91425" bIns="45700" anchor="t" anchorCtr="0"/>
          <a:lstStyle>
            <a:lvl1pPr marR="0" lvl="0"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ctr" rtl="0">
              <a:spcBef>
                <a:spcPts val="560"/>
              </a:spcBef>
              <a:spcAft>
                <a:spcPts val="0"/>
              </a:spcAft>
              <a:buClr>
                <a:srgbClr val="888888"/>
              </a:buClr>
              <a:buSzPts val="2800"/>
              <a:buFont typeface="Arial"/>
              <a:buNone/>
              <a:defRPr sz="2800" b="0" i="0" u="none" strike="noStrike" cap="none">
                <a:solidFill>
                  <a:srgbClr val="888888"/>
                </a:solidFill>
                <a:latin typeface="Arial"/>
                <a:ea typeface="Arial"/>
                <a:cs typeface="Arial"/>
                <a:sym typeface="Arial"/>
              </a:defRPr>
            </a:lvl2pPr>
            <a:lvl3pPr marR="0" lvl="2" algn="ctr" rtl="0">
              <a:spcBef>
                <a:spcPts val="480"/>
              </a:spcBef>
              <a:spcAft>
                <a:spcPts val="0"/>
              </a:spcAft>
              <a:buClr>
                <a:srgbClr val="888888"/>
              </a:buClr>
              <a:buSzPts val="2400"/>
              <a:buFont typeface="Arial"/>
              <a:buNone/>
              <a:defRPr sz="2400" b="0" i="0" u="none" strike="noStrike" cap="none">
                <a:solidFill>
                  <a:srgbClr val="888888"/>
                </a:solidFill>
                <a:latin typeface="Arial"/>
                <a:ea typeface="Arial"/>
                <a:cs typeface="Arial"/>
                <a:sym typeface="Arial"/>
              </a:defRPr>
            </a:lvl3pPr>
            <a:lvl4pPr marR="0" lvl="3"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4pPr>
            <a:lvl5pPr marR="0" lvl="4"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
        <p:nvSpPr>
          <p:cNvPr id="15" name="Shape 15"/>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6" name="Shape 16"/>
          <p:cNvSpPr txBox="1">
            <a:spLocks noGrp="1"/>
          </p:cNvSpPr>
          <p:nvPr>
            <p:ph type="sldNum" idx="12"/>
          </p:nvPr>
        </p:nvSpPr>
        <p:spPr>
          <a:xfrm>
            <a:off x="34036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0" marR="0" lvl="1" indent="0" algn="l" rtl="0">
              <a:spcBef>
                <a:spcPts val="0"/>
              </a:spcBef>
              <a:buNone/>
              <a:defRPr sz="1200" b="0" i="0" u="none" strike="noStrike" cap="none">
                <a:solidFill>
                  <a:srgbClr val="888888"/>
                </a:solidFill>
                <a:latin typeface="Arial"/>
                <a:ea typeface="Arial"/>
                <a:cs typeface="Arial"/>
                <a:sym typeface="Arial"/>
              </a:defRPr>
            </a:lvl2pPr>
            <a:lvl3pPr marL="0" marR="0" lvl="2" indent="0" algn="l" rtl="0">
              <a:spcBef>
                <a:spcPts val="0"/>
              </a:spcBef>
              <a:buNone/>
              <a:defRPr sz="1200" b="0" i="0" u="none" strike="noStrike" cap="none">
                <a:solidFill>
                  <a:srgbClr val="888888"/>
                </a:solidFill>
                <a:latin typeface="Arial"/>
                <a:ea typeface="Arial"/>
                <a:cs typeface="Arial"/>
                <a:sym typeface="Arial"/>
              </a:defRPr>
            </a:lvl3pPr>
            <a:lvl4pPr marL="0" marR="0" lvl="3" indent="0" algn="l" rtl="0">
              <a:spcBef>
                <a:spcPts val="0"/>
              </a:spcBef>
              <a:buNone/>
              <a:defRPr sz="1200" b="0" i="0" u="none" strike="noStrike" cap="none">
                <a:solidFill>
                  <a:srgbClr val="888888"/>
                </a:solidFill>
                <a:latin typeface="Arial"/>
                <a:ea typeface="Arial"/>
                <a:cs typeface="Arial"/>
                <a:sym typeface="Arial"/>
              </a:defRPr>
            </a:lvl4pPr>
            <a:lvl5pPr marL="0" marR="0" lvl="4" indent="0" algn="l" rtl="0">
              <a:spcBef>
                <a:spcPts val="0"/>
              </a:spcBef>
              <a:buNone/>
              <a:defRPr sz="1200" b="0" i="0" u="none" strike="noStrike" cap="none">
                <a:solidFill>
                  <a:srgbClr val="888888"/>
                </a:solidFill>
                <a:latin typeface="Arial"/>
                <a:ea typeface="Arial"/>
                <a:cs typeface="Arial"/>
                <a:sym typeface="Arial"/>
              </a:defRPr>
            </a:lvl5pPr>
            <a:lvl6pPr marL="0" marR="0" lvl="5" indent="0" algn="l" rtl="0">
              <a:spcBef>
                <a:spcPts val="0"/>
              </a:spcBef>
              <a:buNone/>
              <a:defRPr sz="1200" b="0" i="0" u="none" strike="noStrike" cap="none">
                <a:solidFill>
                  <a:srgbClr val="888888"/>
                </a:solidFill>
                <a:latin typeface="Arial"/>
                <a:ea typeface="Arial"/>
                <a:cs typeface="Arial"/>
                <a:sym typeface="Arial"/>
              </a:defRPr>
            </a:lvl6pPr>
            <a:lvl7pPr marL="0" marR="0" lvl="6" indent="0" algn="l" rtl="0">
              <a:spcBef>
                <a:spcPts val="0"/>
              </a:spcBef>
              <a:buNone/>
              <a:defRPr sz="1200" b="0" i="0" u="none" strike="noStrike" cap="none">
                <a:solidFill>
                  <a:srgbClr val="888888"/>
                </a:solidFill>
                <a:latin typeface="Arial"/>
                <a:ea typeface="Arial"/>
                <a:cs typeface="Arial"/>
                <a:sym typeface="Arial"/>
              </a:defRPr>
            </a:lvl7pPr>
            <a:lvl8pPr marL="0" marR="0" lvl="7" indent="0" algn="l" rtl="0">
              <a:spcBef>
                <a:spcPts val="0"/>
              </a:spcBef>
              <a:buNone/>
              <a:defRPr sz="1200" b="0" i="0" u="none" strike="noStrike" cap="none">
                <a:solidFill>
                  <a:srgbClr val="888888"/>
                </a:solidFill>
                <a:latin typeface="Arial"/>
                <a:ea typeface="Arial"/>
                <a:cs typeface="Arial"/>
                <a:sym typeface="Arial"/>
              </a:defRPr>
            </a:lvl8pPr>
            <a:lvl9pPr marL="0" marR="0" lvl="8" indent="0" algn="l"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pic>
        <p:nvPicPr>
          <p:cNvPr id="18" name="Shape 18" descr="Big Data Analytics - Slide Backgrounds_Artboard 2.png"/>
          <p:cNvPicPr preferRelativeResize="0"/>
          <p:nvPr/>
        </p:nvPicPr>
        <p:blipFill rotWithShape="1">
          <a:blip r:embed="rId2">
            <a:alphaModFix/>
          </a:blip>
          <a:srcRect/>
          <a:stretch/>
        </p:blipFill>
        <p:spPr>
          <a:xfrm>
            <a:off x="0" y="0"/>
            <a:ext cx="9142223" cy="5143500"/>
          </a:xfrm>
          <a:prstGeom prst="rect">
            <a:avLst/>
          </a:prstGeom>
          <a:noFill/>
          <a:ln>
            <a:noFill/>
          </a:ln>
        </p:spPr>
      </p:pic>
      <p:sp>
        <p:nvSpPr>
          <p:cNvPr id="19" name="Shape 1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Clr>
                <a:srgbClr val="136855"/>
              </a:buClr>
              <a:buSzPts val="2800"/>
              <a:buFont typeface="Arial"/>
              <a:buNone/>
              <a:defRPr sz="2800" b="1" i="0" u="none" strike="noStrike" cap="none">
                <a:solidFill>
                  <a:srgbClr val="136855"/>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Shape 20"/>
          <p:cNvSpPr txBox="1">
            <a:spLocks noGrp="1"/>
          </p:cNvSpPr>
          <p:nvPr>
            <p:ph type="body" idx="1"/>
          </p:nvPr>
        </p:nvSpPr>
        <p:spPr>
          <a:xfrm>
            <a:off x="1717040" y="1200151"/>
            <a:ext cx="6969760" cy="3394472"/>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1" name="Shape 21"/>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1"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st Slide" type="blank">
  <p:cSld name="BLANK">
    <p:spTree>
      <p:nvGrpSpPr>
        <p:cNvPr id="1" name="Shape 23"/>
        <p:cNvGrpSpPr/>
        <p:nvPr/>
      </p:nvGrpSpPr>
      <p:grpSpPr>
        <a:xfrm>
          <a:off x="0" y="0"/>
          <a:ext cx="0" cy="0"/>
          <a:chOff x="0" y="0"/>
          <a:chExt cx="0" cy="0"/>
        </a:xfrm>
      </p:grpSpPr>
      <p:pic>
        <p:nvPicPr>
          <p:cNvPr id="24" name="Shape 24" descr="Big Data Analytics - Slide Backgrounds_Artboard 7.png"/>
          <p:cNvPicPr preferRelativeResize="0"/>
          <p:nvPr/>
        </p:nvPicPr>
        <p:blipFill rotWithShape="1">
          <a:blip r:embed="rId2">
            <a:alphaModFix/>
          </a:blip>
          <a:srcRect/>
          <a:stretch/>
        </p:blipFill>
        <p:spPr>
          <a:xfrm>
            <a:off x="4062" y="0"/>
            <a:ext cx="9139938" cy="5143500"/>
          </a:xfrm>
          <a:prstGeom prst="rect">
            <a:avLst/>
          </a:prstGeom>
          <a:noFill/>
          <a:ln>
            <a:noFill/>
          </a:ln>
        </p:spPr>
      </p:pic>
      <p:sp>
        <p:nvSpPr>
          <p:cNvPr id="25" name="Shape 25"/>
          <p:cNvSpPr txBox="1"/>
          <p:nvPr/>
        </p:nvSpPr>
        <p:spPr>
          <a:xfrm>
            <a:off x="3413760" y="914400"/>
            <a:ext cx="5120640" cy="20313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CA" sz="1400">
                <a:solidFill>
                  <a:srgbClr val="595959"/>
                </a:solidFill>
                <a:latin typeface="Arial"/>
                <a:ea typeface="Arial"/>
                <a:cs typeface="Arial"/>
                <a:sym typeface="Arial"/>
              </a:rPr>
              <a:t>© All rights reserved. All content within our courses, such as this video, is protected by copyright and is owned by the course author or unless otherwise stated.  Third party copyrighted materials (for example, images and text) have either been licensed for use in any given course, or have  been copied under an exception or limitation in Canadian Copyright law. For further information, please contact the McMaster University Centre for Continuing Education ccecrsdv@mcmaster.ca.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pic>
        <p:nvPicPr>
          <p:cNvPr id="27" name="Shape 27" descr="Big Data Analytics - Slide Backgrounds_Artboard 4.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28" name="Shape 28"/>
          <p:cNvSpPr txBox="1">
            <a:spLocks noGrp="1"/>
          </p:cNvSpPr>
          <p:nvPr>
            <p:ph type="title"/>
          </p:nvPr>
        </p:nvSpPr>
        <p:spPr>
          <a:xfrm>
            <a:off x="295593" y="2042399"/>
            <a:ext cx="5724207" cy="1021556"/>
          </a:xfrm>
          <a:prstGeom prst="rect">
            <a:avLst/>
          </a:prstGeom>
          <a:noFill/>
          <a:ln>
            <a:noFill/>
          </a:ln>
        </p:spPr>
        <p:txBody>
          <a:bodyPr spcFirstLastPara="1" wrap="square" lIns="91425" tIns="45700" rIns="91425" bIns="45700" anchor="t" anchorCtr="0"/>
          <a:lstStyle>
            <a:lvl1pPr marR="0" lvl="0" algn="l" rtl="0">
              <a:spcBef>
                <a:spcPts val="0"/>
              </a:spcBef>
              <a:spcAft>
                <a:spcPts val="0"/>
              </a:spcAft>
              <a:buClr>
                <a:schemeClr val="lt1"/>
              </a:buClr>
              <a:buSzPts val="2800"/>
              <a:buFont typeface="Arial"/>
              <a:buNone/>
              <a:defRPr sz="28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9" name="Shape 29"/>
          <p:cNvSpPr txBox="1">
            <a:spLocks noGrp="1"/>
          </p:cNvSpPr>
          <p:nvPr>
            <p:ph type="body" idx="1"/>
          </p:nvPr>
        </p:nvSpPr>
        <p:spPr>
          <a:xfrm>
            <a:off x="295593" y="3200400"/>
            <a:ext cx="7772400" cy="822960"/>
          </a:xfrm>
          <a:prstGeom prst="rect">
            <a:avLst/>
          </a:prstGeom>
          <a:noFill/>
          <a:ln>
            <a:noFill/>
          </a:ln>
        </p:spPr>
        <p:txBody>
          <a:bodyPr spcFirstLastPara="1" wrap="square" lIns="91425" tIns="45700" rIns="91425" bIns="45700" anchor="b" anchorCtr="0"/>
          <a:lstStyle>
            <a:lvl1pPr marL="457200" marR="0" lvl="0" indent="-228600" algn="l"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1pPr>
            <a:lvl2pPr marL="914400" marR="0" lvl="1" indent="-228600" algn="l" rtl="0">
              <a:spcBef>
                <a:spcPts val="36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2pPr>
            <a:lvl3pPr marL="1371600" marR="0" lvl="2" indent="-228600" algn="l" rtl="0">
              <a:spcBef>
                <a:spcPts val="32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3pPr>
            <a:lvl4pPr marL="1828800" marR="0" lvl="3"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4pPr>
            <a:lvl5pPr marL="2286000" marR="0" lvl="4"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5pPr>
            <a:lvl6pPr marL="2743200" marR="0" lvl="5"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6pPr>
            <a:lvl7pPr marL="3200400" marR="0" lvl="6"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7pPr>
            <a:lvl8pPr marL="3657600" marR="0" lvl="7"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8pPr>
            <a:lvl9pPr marL="4114800" marR="0" lvl="8"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1"/>
        <p:cNvGrpSpPr/>
        <p:nvPr/>
      </p:nvGrpSpPr>
      <p:grpSpPr>
        <a:xfrm>
          <a:off x="0" y="0"/>
          <a:ext cx="0" cy="0"/>
          <a:chOff x="0" y="0"/>
          <a:chExt cx="0" cy="0"/>
        </a:xfrm>
      </p:grpSpPr>
      <p:pic>
        <p:nvPicPr>
          <p:cNvPr id="32" name="Shape 32" descr="Big Data Analytics - Slide Backgrounds_Artboard 3.png"/>
          <p:cNvPicPr preferRelativeResize="0"/>
          <p:nvPr/>
        </p:nvPicPr>
        <p:blipFill rotWithShape="1">
          <a:blip r:embed="rId2">
            <a:alphaModFix/>
          </a:blip>
          <a:srcRect/>
          <a:stretch/>
        </p:blipFill>
        <p:spPr>
          <a:xfrm>
            <a:off x="4062" y="0"/>
            <a:ext cx="9139938" cy="5143500"/>
          </a:xfrm>
          <a:prstGeom prst="rect">
            <a:avLst/>
          </a:prstGeom>
          <a:noFill/>
          <a:ln>
            <a:noFill/>
          </a:ln>
        </p:spPr>
      </p:pic>
      <p:sp>
        <p:nvSpPr>
          <p:cNvPr id="33" name="Shape 33"/>
          <p:cNvSpPr txBox="1">
            <a:spLocks noGrp="1"/>
          </p:cNvSpPr>
          <p:nvPr>
            <p:ph type="body" idx="1"/>
          </p:nvPr>
        </p:nvSpPr>
        <p:spPr>
          <a:xfrm>
            <a:off x="355600" y="1151335"/>
            <a:ext cx="3769360" cy="3380023"/>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body" idx="2"/>
          </p:nvPr>
        </p:nvSpPr>
        <p:spPr>
          <a:xfrm>
            <a:off x="5191760" y="1151336"/>
            <a:ext cx="3383280" cy="3380023"/>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
        <p:nvSpPr>
          <p:cNvPr id="36" name="Shape 36"/>
          <p:cNvSpPr txBox="1">
            <a:spLocks noGrp="1"/>
          </p:cNvSpPr>
          <p:nvPr>
            <p:ph type="body" idx="3"/>
          </p:nvPr>
        </p:nvSpPr>
        <p:spPr>
          <a:xfrm>
            <a:off x="5191761" y="528321"/>
            <a:ext cx="3383280" cy="623016"/>
          </a:xfrm>
          <a:prstGeom prst="rect">
            <a:avLst/>
          </a:prstGeom>
          <a:noFill/>
          <a:ln>
            <a:noFill/>
          </a:ln>
        </p:spPr>
        <p:txBody>
          <a:bodyPr spcFirstLastPara="1" wrap="square" lIns="91425" tIns="45700" rIns="91425" bIns="45700" anchor="b" anchorCtr="0"/>
          <a:lstStyle>
            <a:lvl1pPr marL="457200" marR="0" lvl="0" indent="-228600" algn="ctr"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body" idx="4"/>
          </p:nvPr>
        </p:nvSpPr>
        <p:spPr>
          <a:xfrm>
            <a:off x="355600" y="528321"/>
            <a:ext cx="3769360" cy="623016"/>
          </a:xfrm>
          <a:prstGeom prst="rect">
            <a:avLst/>
          </a:prstGeom>
          <a:noFill/>
          <a:ln>
            <a:noFill/>
          </a:ln>
        </p:spPr>
        <p:txBody>
          <a:bodyPr spcFirstLastPara="1" wrap="square" lIns="91425" tIns="45700" rIns="91425" bIns="45700" anchor="b" anchorCtr="0"/>
          <a:lstStyle>
            <a:lvl1pPr marL="457200" marR="0" lvl="0" indent="-228600" algn="ctr"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2">
  <p:cSld name="Comparison 2">
    <p:spTree>
      <p:nvGrpSpPr>
        <p:cNvPr id="1" name="Shape 38"/>
        <p:cNvGrpSpPr/>
        <p:nvPr/>
      </p:nvGrpSpPr>
      <p:grpSpPr>
        <a:xfrm>
          <a:off x="0" y="0"/>
          <a:ext cx="0" cy="0"/>
          <a:chOff x="0" y="0"/>
          <a:chExt cx="0" cy="0"/>
        </a:xfrm>
      </p:grpSpPr>
      <p:pic>
        <p:nvPicPr>
          <p:cNvPr id="39" name="Shape 39" descr="Big Data Analytics - Slide Backgrounds_Artboard 6.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40" name="Shape 40"/>
          <p:cNvSpPr txBox="1">
            <a:spLocks noGrp="1"/>
          </p:cNvSpPr>
          <p:nvPr>
            <p:ph type="body" idx="1"/>
          </p:nvPr>
        </p:nvSpPr>
        <p:spPr>
          <a:xfrm>
            <a:off x="355600" y="379175"/>
            <a:ext cx="8402320" cy="1998265"/>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2"/>
          </p:nvPr>
        </p:nvSpPr>
        <p:spPr>
          <a:xfrm>
            <a:off x="355600" y="2794001"/>
            <a:ext cx="8402320" cy="1973262"/>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1pPr>
            <a:lvl2pPr marL="914400" marR="0" lvl="1"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2pPr>
            <a:lvl3pPr marL="1371600" marR="0" lvl="2"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3pPr>
            <a:lvl4pPr marL="1828800" marR="0" lvl="3"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4pPr>
            <a:lvl5pPr marL="2286000" marR="0" lvl="4"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type="titleOnly">
  <p:cSld name="TITLE_ONLY">
    <p:spTree>
      <p:nvGrpSpPr>
        <p:cNvPr id="1" name="Shape 43"/>
        <p:cNvGrpSpPr/>
        <p:nvPr/>
      </p:nvGrpSpPr>
      <p:grpSpPr>
        <a:xfrm>
          <a:off x="0" y="0"/>
          <a:ext cx="0" cy="0"/>
          <a:chOff x="0" y="0"/>
          <a:chExt cx="0" cy="0"/>
        </a:xfrm>
      </p:grpSpPr>
      <p:pic>
        <p:nvPicPr>
          <p:cNvPr id="44" name="Shape 44" descr="Big Data Analytics - Slide Backgrounds_Artboard 5.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45" name="Shape 45"/>
          <p:cNvSpPr txBox="1">
            <a:spLocks noGrp="1"/>
          </p:cNvSpPr>
          <p:nvPr>
            <p:ph type="title"/>
          </p:nvPr>
        </p:nvSpPr>
        <p:spPr>
          <a:xfrm>
            <a:off x="863600" y="843280"/>
            <a:ext cx="7416800" cy="34036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6" name="Shape 46"/>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47"/>
        <p:cNvGrpSpPr/>
        <p:nvPr/>
      </p:nvGrpSpPr>
      <p:grpSpPr>
        <a:xfrm>
          <a:off x="0" y="0"/>
          <a:ext cx="0" cy="0"/>
          <a:chOff x="0" y="0"/>
          <a:chExt cx="0" cy="0"/>
        </a:xfrm>
      </p:grpSpPr>
      <p:sp>
        <p:nvSpPr>
          <p:cNvPr id="48" name="Shape 48"/>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Shape 7"/>
          <p:cNvSpPr txBox="1">
            <a:spLocks noGrp="1"/>
          </p:cNvSpPr>
          <p:nvPr>
            <p:ph type="body" idx="1"/>
          </p:nvPr>
        </p:nvSpPr>
        <p:spPr>
          <a:xfrm>
            <a:off x="457200" y="1200151"/>
            <a:ext cx="8229600" cy="3394472"/>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 name="Shape 9"/>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 name="Shape 1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Shape 53"/>
          <p:cNvSpPr txBox="1">
            <a:spLocks noGrp="1"/>
          </p:cNvSpPr>
          <p:nvPr>
            <p:ph type="ctrTitle"/>
          </p:nvPr>
        </p:nvSpPr>
        <p:spPr>
          <a:xfrm>
            <a:off x="309880" y="368459"/>
            <a:ext cx="7772400" cy="759301"/>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136855"/>
              </a:buClr>
              <a:buSzPts val="3200"/>
              <a:buFont typeface="Arial"/>
              <a:buNone/>
            </a:pPr>
            <a:r>
              <a:rPr lang="en-CA" sz="3200" b="1" i="0" u="none" strike="noStrike" cap="none">
                <a:solidFill>
                  <a:srgbClr val="136855"/>
                </a:solidFill>
                <a:latin typeface="Arial"/>
                <a:ea typeface="Arial"/>
                <a:cs typeface="Arial"/>
                <a:sym typeface="Arial"/>
              </a:rPr>
              <a:t>Simulation in Marketing</a:t>
            </a:r>
            <a:endParaRPr sz="3200" b="1" i="0" u="none" strike="noStrike" cap="none">
              <a:solidFill>
                <a:srgbClr val="136855"/>
              </a:solidFill>
              <a:latin typeface="Arial"/>
              <a:ea typeface="Arial"/>
              <a:cs typeface="Arial"/>
              <a:sym typeface="Arial"/>
            </a:endParaRPr>
          </a:p>
        </p:txBody>
      </p:sp>
      <p:sp>
        <p:nvSpPr>
          <p:cNvPr id="54" name="Shape 54"/>
          <p:cNvSpPr txBox="1">
            <a:spLocks noGrp="1"/>
          </p:cNvSpPr>
          <p:nvPr>
            <p:ph type="subTitle" idx="1"/>
          </p:nvPr>
        </p:nvSpPr>
        <p:spPr>
          <a:xfrm>
            <a:off x="309880" y="1145858"/>
            <a:ext cx="3906520" cy="1314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Arial"/>
              <a:buNone/>
            </a:pPr>
            <a:endParaRPr sz="1200" b="0" i="0" u="none" strike="noStrike" cap="none" dirty="0">
              <a:solidFill>
                <a:schemeClr val="dk1"/>
              </a:solidFill>
              <a:latin typeface="Arial"/>
              <a:ea typeface="Arial"/>
              <a:cs typeface="Arial"/>
              <a:sym typeface="Arial"/>
            </a:endParaRPr>
          </a:p>
          <a:p>
            <a:pPr marL="0" marR="0" lvl="0" indent="0" algn="l" rtl="0">
              <a:spcBef>
                <a:spcPts val="240"/>
              </a:spcBef>
              <a:spcAft>
                <a:spcPts val="0"/>
              </a:spcAft>
              <a:buClr>
                <a:schemeClr val="dk1"/>
              </a:buClr>
              <a:buSzPts val="1200"/>
              <a:buFont typeface="Arial"/>
              <a:buNone/>
            </a:pPr>
            <a:endParaRPr sz="1200" b="0" i="0" u="none" strike="noStrike" cap="none" dirty="0">
              <a:solidFill>
                <a:schemeClr val="dk1"/>
              </a:solidFill>
              <a:latin typeface="Arial"/>
              <a:ea typeface="Arial"/>
              <a:cs typeface="Arial"/>
              <a:sym typeface="Arial"/>
            </a:endParaRPr>
          </a:p>
          <a:p>
            <a:pPr marL="0" marR="0" lvl="0" indent="0" algn="l" rtl="0">
              <a:spcBef>
                <a:spcPts val="240"/>
              </a:spcBef>
              <a:spcAft>
                <a:spcPts val="0"/>
              </a:spcAft>
              <a:buClr>
                <a:schemeClr val="dk1"/>
              </a:buClr>
              <a:buSzPts val="1200"/>
              <a:buFont typeface="Arial"/>
              <a:buNone/>
            </a:pPr>
            <a:r>
              <a:rPr lang="en-CA" sz="1200" b="0" i="0" u="none" strike="noStrike" cap="none">
                <a:solidFill>
                  <a:schemeClr val="dk1"/>
                </a:solidFill>
                <a:latin typeface="Arial"/>
                <a:ea typeface="Arial"/>
                <a:cs typeface="Arial"/>
                <a:sym typeface="Arial"/>
              </a:rPr>
              <a:t>Week 7</a:t>
            </a:r>
            <a:endParaRPr sz="1200" b="0" i="0" u="none" strike="noStrike" cap="none" dirty="0">
              <a:solidFill>
                <a:schemeClr val="dk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a:solidFill>
                  <a:srgbClr val="136855"/>
                </a:solidFill>
                <a:latin typeface="Arial"/>
                <a:ea typeface="Arial"/>
                <a:cs typeface="Arial"/>
                <a:sym typeface="Arial"/>
              </a:rPr>
              <a:t>Monte Carlo Simulation</a:t>
            </a:r>
            <a:endParaRPr/>
          </a:p>
        </p:txBody>
      </p:sp>
      <p:sp>
        <p:nvSpPr>
          <p:cNvPr id="60" name="Shape 60"/>
          <p:cNvSpPr txBox="1">
            <a:spLocks noGrp="1"/>
          </p:cNvSpPr>
          <p:nvPr>
            <p:ph type="body" idx="1"/>
          </p:nvPr>
        </p:nvSpPr>
        <p:spPr>
          <a:xfrm>
            <a:off x="1717040" y="1200151"/>
            <a:ext cx="6969760" cy="628649"/>
          </a:xfrm>
          <a:prstGeom prst="rect">
            <a:avLst/>
          </a:prstGeom>
          <a:noFill/>
          <a:ln>
            <a:noFill/>
          </a:ln>
        </p:spPr>
        <p:txBody>
          <a:bodyPr spcFirstLastPara="1" wrap="square" lIns="91425" tIns="45700" rIns="91425" bIns="45700" anchor="t" anchorCtr="0">
            <a:noAutofit/>
          </a:bodyPr>
          <a:lstStyle/>
          <a:p>
            <a:r>
              <a:rPr lang="en-CA" b="1" i="1" dirty="0"/>
              <a:t>Simulation is a numerical technique for conducting experiments on a digital </a:t>
            </a:r>
            <a:r>
              <a:rPr lang="en-CA" b="1" i="1" dirty="0" smtClean="0"/>
              <a:t>computer.</a:t>
            </a:r>
            <a:endParaRPr lang="en-CA" dirty="0"/>
          </a:p>
          <a:p>
            <a:pPr marL="127000" indent="0">
              <a:buNone/>
            </a:pPr>
            <a:endParaRPr lang="en-CA" sz="1400" dirty="0"/>
          </a:p>
        </p:txBody>
      </p:sp>
      <p:sp>
        <p:nvSpPr>
          <p:cNvPr id="4" name="Shape 60"/>
          <p:cNvSpPr txBox="1">
            <a:spLocks/>
          </p:cNvSpPr>
          <p:nvPr/>
        </p:nvSpPr>
        <p:spPr>
          <a:xfrm>
            <a:off x="1717040" y="1887840"/>
            <a:ext cx="6969760" cy="2842857"/>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r>
              <a:rPr lang="en-CA" dirty="0" smtClean="0"/>
              <a:t>Monte Carlo is a method of estimating the value of an unknown quantity using the principles of inferential statistics. </a:t>
            </a:r>
          </a:p>
          <a:p>
            <a:r>
              <a:rPr lang="en-CA" dirty="0" smtClean="0"/>
              <a:t>Inferential statistics </a:t>
            </a:r>
            <a:endParaRPr lang="en-CA" sz="1400" dirty="0" smtClean="0"/>
          </a:p>
          <a:p>
            <a:pPr lvl="1"/>
            <a:r>
              <a:rPr lang="en-CA" b="1" dirty="0" smtClean="0"/>
              <a:t>Population</a:t>
            </a:r>
            <a:r>
              <a:rPr lang="en-CA" dirty="0" smtClean="0"/>
              <a:t>: </a:t>
            </a:r>
            <a:r>
              <a:rPr lang="en-CA" dirty="0" smtClean="0">
                <a:solidFill>
                  <a:srgbClr val="FF0000"/>
                </a:solidFill>
              </a:rPr>
              <a:t>all </a:t>
            </a:r>
            <a:r>
              <a:rPr lang="en-CA" dirty="0" smtClean="0"/>
              <a:t>possible scenarios</a:t>
            </a:r>
            <a:endParaRPr lang="en-CA" sz="1400" dirty="0" smtClean="0"/>
          </a:p>
          <a:p>
            <a:pPr lvl="1"/>
            <a:r>
              <a:rPr lang="en-CA" b="1" dirty="0" smtClean="0"/>
              <a:t>Sample</a:t>
            </a:r>
            <a:r>
              <a:rPr lang="en-CA" dirty="0" smtClean="0"/>
              <a:t>: a proper </a:t>
            </a:r>
            <a:r>
              <a:rPr lang="en-CA" dirty="0" smtClean="0">
                <a:solidFill>
                  <a:srgbClr val="FF0000"/>
                </a:solidFill>
              </a:rPr>
              <a:t>subset</a:t>
            </a:r>
            <a:r>
              <a:rPr lang="en-CA" dirty="0" smtClean="0"/>
              <a:t> of a population </a:t>
            </a:r>
            <a:endParaRPr lang="en-CA" sz="1400" dirty="0" smtClean="0"/>
          </a:p>
          <a:p>
            <a:pPr lvl="1"/>
            <a:r>
              <a:rPr lang="en-CA" b="1" dirty="0" smtClean="0"/>
              <a:t>Key fact</a:t>
            </a:r>
            <a:r>
              <a:rPr lang="en-CA" dirty="0" smtClean="0"/>
              <a:t>: a </a:t>
            </a:r>
            <a:r>
              <a:rPr lang="en-CA" dirty="0" smtClean="0">
                <a:solidFill>
                  <a:srgbClr val="FF0000"/>
                </a:solidFill>
              </a:rPr>
              <a:t>random</a:t>
            </a:r>
            <a:r>
              <a:rPr lang="en-CA" dirty="0" smtClean="0"/>
              <a:t> sample tends to exhibit the same properties as the population from which it is drawn</a:t>
            </a:r>
          </a:p>
          <a:p>
            <a:pPr marL="584200" lvl="1" indent="0">
              <a:buFont typeface="Arial"/>
              <a:buNone/>
            </a:pPr>
            <a:endParaRPr lang="en-CA" dirty="0" smtClean="0"/>
          </a:p>
          <a:p>
            <a:r>
              <a:rPr lang="en-CA" sz="1400" dirty="0" smtClean="0">
                <a:solidFill>
                  <a:srgbClr val="FF0000"/>
                </a:solidFill>
              </a:rPr>
              <a:t>If we choose the sample </a:t>
            </a:r>
            <a:r>
              <a:rPr lang="en-CA" sz="1400" b="1" i="1" dirty="0" smtClean="0">
                <a:solidFill>
                  <a:srgbClr val="FF0000"/>
                </a:solidFill>
              </a:rPr>
              <a:t>at random</a:t>
            </a:r>
            <a:r>
              <a:rPr lang="en-CA" sz="1400" dirty="0" smtClean="0">
                <a:solidFill>
                  <a:srgbClr val="FF0000"/>
                </a:solidFill>
              </a:rPr>
              <a:t>, the sample tends to represent the populations</a:t>
            </a:r>
          </a:p>
          <a:p>
            <a:endParaRPr lang="en-CA" sz="1400" dirty="0" smtClean="0"/>
          </a:p>
          <a:p>
            <a:endParaRPr lang="en-CA" sz="1400" dirty="0" smtClean="0"/>
          </a:p>
          <a:p>
            <a:endParaRPr lang="en-CA" sz="1400" dirty="0" smtClean="0"/>
          </a:p>
          <a:p>
            <a:endParaRPr lang="en-CA" sz="1400" dirty="0" smtClean="0"/>
          </a:p>
          <a:p>
            <a:pPr marL="3759200" lvl="8" indent="0">
              <a:buFont typeface="Arial"/>
              <a:buNone/>
            </a:pPr>
            <a:r>
              <a:rPr lang="en-CA" sz="1400" dirty="0" smtClean="0"/>
              <a:t>                            MIT Lecture Notes</a:t>
            </a:r>
            <a:endParaRPr lang="en-CA" sz="14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dirty="0">
                <a:solidFill>
                  <a:srgbClr val="136855"/>
                </a:solidFill>
                <a:latin typeface="Arial"/>
                <a:ea typeface="Arial"/>
                <a:cs typeface="Arial"/>
                <a:sym typeface="Arial"/>
              </a:rPr>
              <a:t>Monte Carlo Simulation: Example</a:t>
            </a:r>
            <a:endParaRPr dirty="0"/>
          </a:p>
        </p:txBody>
      </p:sp>
      <p:sp>
        <p:nvSpPr>
          <p:cNvPr id="60" name="Shape 60"/>
          <p:cNvSpPr txBox="1">
            <a:spLocks noGrp="1"/>
          </p:cNvSpPr>
          <p:nvPr>
            <p:ph type="body" idx="1"/>
          </p:nvPr>
        </p:nvSpPr>
        <p:spPr>
          <a:xfrm>
            <a:off x="1717040" y="1200151"/>
            <a:ext cx="4596674" cy="2260966"/>
          </a:xfrm>
          <a:prstGeom prst="rect">
            <a:avLst/>
          </a:prstGeom>
          <a:noFill/>
          <a:ln>
            <a:noFill/>
          </a:ln>
        </p:spPr>
        <p:txBody>
          <a:bodyPr spcFirstLastPara="1" wrap="square" lIns="91425" tIns="45700" rIns="91425" bIns="45700" anchor="t" anchorCtr="0">
            <a:noAutofit/>
          </a:bodyPr>
          <a:lstStyle/>
          <a:p>
            <a:r>
              <a:rPr lang="en-CA" sz="1400" dirty="0"/>
              <a:t>Flipping </a:t>
            </a:r>
            <a:r>
              <a:rPr lang="en-CA" sz="1400" dirty="0" smtClean="0"/>
              <a:t>coins</a:t>
            </a:r>
          </a:p>
          <a:p>
            <a:endParaRPr lang="en-CA" sz="1400" dirty="0"/>
          </a:p>
          <a:p>
            <a:pPr lvl="1"/>
            <a:r>
              <a:rPr lang="en-CA" sz="1400" dirty="0"/>
              <a:t>Suppose I flip it once and it shows head, would you think the next one is head</a:t>
            </a:r>
            <a:r>
              <a:rPr lang="en-CA" sz="1400" dirty="0" smtClean="0"/>
              <a:t>?</a:t>
            </a:r>
          </a:p>
          <a:p>
            <a:pPr lvl="1"/>
            <a:endParaRPr lang="en-CA" sz="1400" dirty="0"/>
          </a:p>
          <a:p>
            <a:pPr lvl="1"/>
            <a:r>
              <a:rPr lang="en-CA" sz="1400" dirty="0"/>
              <a:t>What </a:t>
            </a:r>
            <a:r>
              <a:rPr lang="en-CA" sz="1400" dirty="0" smtClean="0"/>
              <a:t>if we flip </a:t>
            </a:r>
            <a:r>
              <a:rPr lang="en-CA" sz="1400" dirty="0"/>
              <a:t>it twice and it is head, would you think the next one is head</a:t>
            </a:r>
            <a:r>
              <a:rPr lang="en-CA" sz="1400" dirty="0" smtClean="0"/>
              <a:t>?</a:t>
            </a:r>
            <a:endParaRPr lang="en-CA" sz="1400" dirty="0"/>
          </a:p>
        </p:txBody>
      </p:sp>
      <p:pic>
        <p:nvPicPr>
          <p:cNvPr id="3" name="Picture 2">
            <a:extLst>
              <a:ext uri="{FF2B5EF4-FFF2-40B4-BE49-F238E27FC236}">
                <a16:creationId xmlns:a16="http://schemas.microsoft.com/office/drawing/2014/main" id="{2793C1DA-D8F9-0F41-81AB-BD174625CBA2}"/>
              </a:ext>
            </a:extLst>
          </p:cNvPr>
          <p:cNvPicPr>
            <a:picLocks noChangeAspect="1"/>
          </p:cNvPicPr>
          <p:nvPr/>
        </p:nvPicPr>
        <p:blipFill>
          <a:blip r:embed="rId3"/>
          <a:stretch>
            <a:fillRect/>
          </a:stretch>
        </p:blipFill>
        <p:spPr>
          <a:xfrm>
            <a:off x="6853539" y="1602089"/>
            <a:ext cx="1748896" cy="1748896"/>
          </a:xfrm>
          <a:prstGeom prst="rect">
            <a:avLst/>
          </a:prstGeom>
        </p:spPr>
      </p:pic>
    </p:spTree>
    <p:extLst>
      <p:ext uri="{BB962C8B-B14F-4D97-AF65-F5344CB8AC3E}">
        <p14:creationId xmlns:p14="http://schemas.microsoft.com/office/powerpoint/2010/main" val="39108861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dirty="0">
                <a:solidFill>
                  <a:srgbClr val="136855"/>
                </a:solidFill>
                <a:latin typeface="Arial"/>
                <a:ea typeface="Arial"/>
                <a:cs typeface="Arial"/>
                <a:sym typeface="Arial"/>
              </a:rPr>
              <a:t>Monte Carlo Simulation: Example</a:t>
            </a:r>
            <a:endParaRPr dirty="0"/>
          </a:p>
        </p:txBody>
      </p:sp>
      <p:sp>
        <p:nvSpPr>
          <p:cNvPr id="60" name="Shape 60"/>
          <p:cNvSpPr txBox="1">
            <a:spLocks noGrp="1"/>
          </p:cNvSpPr>
          <p:nvPr>
            <p:ph type="body" idx="1"/>
          </p:nvPr>
        </p:nvSpPr>
        <p:spPr>
          <a:xfrm>
            <a:off x="1717040" y="1200151"/>
            <a:ext cx="7147350" cy="998943"/>
          </a:xfrm>
          <a:prstGeom prst="rect">
            <a:avLst/>
          </a:prstGeom>
          <a:noFill/>
          <a:ln>
            <a:noFill/>
          </a:ln>
        </p:spPr>
        <p:txBody>
          <a:bodyPr spcFirstLastPara="1" wrap="square" lIns="91425" tIns="45700" rIns="91425" bIns="45700" anchor="t" anchorCtr="0">
            <a:noAutofit/>
          </a:bodyPr>
          <a:lstStyle/>
          <a:p>
            <a:r>
              <a:rPr lang="en-CA" sz="1400" dirty="0"/>
              <a:t>Flipping coins</a:t>
            </a:r>
          </a:p>
          <a:p>
            <a:pPr lvl="1"/>
            <a:r>
              <a:rPr lang="en-CA" sz="1400" dirty="0" smtClean="0"/>
              <a:t>How </a:t>
            </a:r>
            <a:r>
              <a:rPr lang="en-CA" sz="1400" dirty="0"/>
              <a:t>about a hundred times and it is head?</a:t>
            </a:r>
          </a:p>
          <a:p>
            <a:pPr lvl="2"/>
            <a:r>
              <a:rPr lang="en-CA" sz="1400" dirty="0"/>
              <a:t>Maybe you should assume the next one is head</a:t>
            </a:r>
            <a:r>
              <a:rPr lang="en-CA" sz="1400" dirty="0" smtClean="0"/>
              <a:t>.</a:t>
            </a:r>
            <a:endParaRPr lang="en-CA" sz="1400" dirty="0"/>
          </a:p>
        </p:txBody>
      </p:sp>
      <p:pic>
        <p:nvPicPr>
          <p:cNvPr id="2" name="Picture 1"/>
          <p:cNvPicPr>
            <a:picLocks noChangeAspect="1"/>
          </p:cNvPicPr>
          <p:nvPr/>
        </p:nvPicPr>
        <p:blipFill>
          <a:blip r:embed="rId3"/>
          <a:stretch>
            <a:fillRect/>
          </a:stretch>
        </p:blipFill>
        <p:spPr>
          <a:xfrm>
            <a:off x="3495238" y="2199094"/>
            <a:ext cx="2625952" cy="2693029"/>
          </a:xfrm>
          <a:prstGeom prst="rect">
            <a:avLst/>
          </a:prstGeom>
        </p:spPr>
      </p:pic>
    </p:spTree>
    <p:extLst>
      <p:ext uri="{BB962C8B-B14F-4D97-AF65-F5344CB8AC3E}">
        <p14:creationId xmlns:p14="http://schemas.microsoft.com/office/powerpoint/2010/main" val="3839772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CA" sz="2800" b="1" i="0" u="none" strike="noStrike" cap="none" dirty="0">
                <a:solidFill>
                  <a:srgbClr val="136855"/>
                </a:solidFill>
                <a:latin typeface="Arial"/>
                <a:ea typeface="Arial"/>
                <a:cs typeface="Arial"/>
                <a:sym typeface="Arial"/>
              </a:rPr>
              <a:t>Monte Carlo Simulation: Example</a:t>
            </a:r>
            <a:endParaRPr dirty="0"/>
          </a:p>
        </p:txBody>
      </p:sp>
      <p:sp>
        <p:nvSpPr>
          <p:cNvPr id="60" name="Shape 60"/>
          <p:cNvSpPr txBox="1">
            <a:spLocks noGrp="1"/>
          </p:cNvSpPr>
          <p:nvPr>
            <p:ph type="body" idx="1"/>
          </p:nvPr>
        </p:nvSpPr>
        <p:spPr>
          <a:xfrm>
            <a:off x="1628245" y="997833"/>
            <a:ext cx="7147350" cy="1263439"/>
          </a:xfrm>
          <a:prstGeom prst="rect">
            <a:avLst/>
          </a:prstGeom>
          <a:noFill/>
          <a:ln>
            <a:noFill/>
          </a:ln>
        </p:spPr>
        <p:txBody>
          <a:bodyPr spcFirstLastPara="1" wrap="square" lIns="91425" tIns="45700" rIns="91425" bIns="45700" anchor="t" anchorCtr="0">
            <a:noAutofit/>
          </a:bodyPr>
          <a:lstStyle/>
          <a:p>
            <a:r>
              <a:rPr lang="en-CA" sz="1400" dirty="0"/>
              <a:t>Flipping </a:t>
            </a:r>
            <a:r>
              <a:rPr lang="en-CA" sz="1400" dirty="0" smtClean="0"/>
              <a:t>coins</a:t>
            </a:r>
            <a:endParaRPr lang="en-CA" sz="1400" dirty="0"/>
          </a:p>
          <a:p>
            <a:pPr lvl="1"/>
            <a:r>
              <a:rPr lang="en-CA" sz="1400" dirty="0" smtClean="0"/>
              <a:t>What </a:t>
            </a:r>
            <a:r>
              <a:rPr lang="en-CA" sz="1400" dirty="0"/>
              <a:t>if it was mixed between heads and tails?</a:t>
            </a:r>
          </a:p>
          <a:p>
            <a:pPr lvl="2"/>
            <a:r>
              <a:rPr lang="en-CA" sz="1400" dirty="0"/>
              <a:t>Would you be able to predict?</a:t>
            </a:r>
          </a:p>
          <a:p>
            <a:pPr lvl="1"/>
            <a:endParaRPr lang="en-CA" sz="1400" dirty="0"/>
          </a:p>
        </p:txBody>
      </p:sp>
      <p:sp>
        <p:nvSpPr>
          <p:cNvPr id="2" name="Rectangle 1"/>
          <p:cNvSpPr/>
          <p:nvPr/>
        </p:nvSpPr>
        <p:spPr>
          <a:xfrm>
            <a:off x="5909801" y="3023882"/>
            <a:ext cx="2592376" cy="307777"/>
          </a:xfrm>
          <a:prstGeom prst="rect">
            <a:avLst/>
          </a:prstGeom>
        </p:spPr>
        <p:style>
          <a:lnRef idx="1">
            <a:schemeClr val="accent2"/>
          </a:lnRef>
          <a:fillRef idx="2">
            <a:schemeClr val="accent2"/>
          </a:fillRef>
          <a:effectRef idx="1">
            <a:schemeClr val="accent2"/>
          </a:effectRef>
          <a:fontRef idx="minor">
            <a:schemeClr val="dk1"/>
          </a:fontRef>
        </p:style>
        <p:txBody>
          <a:bodyPr wrap="none">
            <a:spAutoFit/>
          </a:bodyPr>
          <a:lstStyle/>
          <a:p>
            <a:r>
              <a:rPr lang="en-CA" dirty="0"/>
              <a:t>Variance is the key word here!</a:t>
            </a:r>
            <a:endParaRPr lang="en-CA" dirty="0"/>
          </a:p>
        </p:txBody>
      </p:sp>
      <p:pic>
        <p:nvPicPr>
          <p:cNvPr id="3" name="Picture 2"/>
          <p:cNvPicPr>
            <a:picLocks noChangeAspect="1"/>
          </p:cNvPicPr>
          <p:nvPr/>
        </p:nvPicPr>
        <p:blipFill>
          <a:blip r:embed="rId3"/>
          <a:stretch>
            <a:fillRect/>
          </a:stretch>
        </p:blipFill>
        <p:spPr>
          <a:xfrm>
            <a:off x="1717040" y="2087221"/>
            <a:ext cx="2353804" cy="2488877"/>
          </a:xfrm>
          <a:prstGeom prst="rect">
            <a:avLst/>
          </a:prstGeom>
        </p:spPr>
      </p:pic>
      <p:sp>
        <p:nvSpPr>
          <p:cNvPr id="4" name="Rectangle 3"/>
          <p:cNvSpPr/>
          <p:nvPr/>
        </p:nvSpPr>
        <p:spPr>
          <a:xfrm>
            <a:off x="4398654" y="3023883"/>
            <a:ext cx="1183337" cy="307777"/>
          </a:xfrm>
          <a:prstGeom prst="rect">
            <a:avLst/>
          </a:prstGeom>
        </p:spPr>
        <p:txBody>
          <a:bodyPr wrap="none">
            <a:spAutoFit/>
          </a:bodyPr>
          <a:lstStyle/>
          <a:p>
            <a:r>
              <a:rPr lang="en-CA" dirty="0" smtClean="0"/>
              <a:t>P(T)=52/100</a:t>
            </a:r>
            <a:endParaRPr lang="en-US" dirty="0"/>
          </a:p>
        </p:txBody>
      </p:sp>
    </p:spTree>
    <p:extLst>
      <p:ext uri="{BB962C8B-B14F-4D97-AF65-F5344CB8AC3E}">
        <p14:creationId xmlns:p14="http://schemas.microsoft.com/office/powerpoint/2010/main" val="1663428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lvl="0"/>
            <a:r>
              <a:rPr lang="en-US" dirty="0"/>
              <a:t>Motivation</a:t>
            </a:r>
            <a:endParaRPr dirty="0"/>
          </a:p>
        </p:txBody>
      </p:sp>
      <p:sp>
        <p:nvSpPr>
          <p:cNvPr id="60" name="Shape 60"/>
          <p:cNvSpPr txBox="1">
            <a:spLocks noGrp="1"/>
          </p:cNvSpPr>
          <p:nvPr>
            <p:ph type="body" idx="1"/>
          </p:nvPr>
        </p:nvSpPr>
        <p:spPr>
          <a:xfrm>
            <a:off x="1717040" y="1446158"/>
            <a:ext cx="6969760" cy="2853789"/>
          </a:xfrm>
          <a:prstGeom prst="rect">
            <a:avLst/>
          </a:prstGeom>
          <a:noFill/>
          <a:ln>
            <a:noFill/>
          </a:ln>
        </p:spPr>
        <p:txBody>
          <a:bodyPr spcFirstLastPara="1" wrap="square" lIns="91425" tIns="45700" rIns="91425" bIns="45700" anchor="t" anchorCtr="0">
            <a:noAutofit/>
          </a:bodyPr>
          <a:lstStyle/>
          <a:p>
            <a:pPr marL="342900" indent="-342900">
              <a:buFont typeface="+mj-lt"/>
              <a:buAutoNum type="arabicPeriod"/>
            </a:pPr>
            <a:r>
              <a:rPr lang="en-US" dirty="0"/>
              <a:t>No matter how smart you are, there will always be probabilistic problems, that are too hard to solve analytically</a:t>
            </a:r>
            <a:r>
              <a:rPr lang="en-US" dirty="0" smtClean="0"/>
              <a:t>.</a:t>
            </a:r>
          </a:p>
          <a:p>
            <a:pPr marL="342900" indent="-342900">
              <a:buFont typeface="+mj-lt"/>
              <a:buAutoNum type="arabicPeriod"/>
            </a:pPr>
            <a:endParaRPr lang="en-US" dirty="0"/>
          </a:p>
          <a:p>
            <a:pPr marL="342900" indent="-342900">
              <a:buFont typeface="+mj-lt"/>
              <a:buAutoNum type="arabicPeriod"/>
            </a:pPr>
            <a:r>
              <a:rPr lang="en-US" dirty="0" smtClean="0"/>
              <a:t>Monte Carlo simulation helps you to approach to the solution (the more simulations, the better solution).</a:t>
            </a:r>
          </a:p>
          <a:p>
            <a:pPr marL="342900" indent="-342900">
              <a:buFont typeface="+mj-lt"/>
              <a:buAutoNum type="arabicPeriod"/>
            </a:pPr>
            <a:endParaRPr lang="en-US" dirty="0" smtClean="0"/>
          </a:p>
          <a:p>
            <a:pPr marL="342900" indent="-342900">
              <a:buFont typeface="+mj-lt"/>
              <a:buAutoNum type="arabicPeriod"/>
            </a:pPr>
            <a:r>
              <a:rPr lang="en-US" dirty="0" smtClean="0"/>
              <a:t>Can use any </a:t>
            </a:r>
            <a:r>
              <a:rPr lang="en-US" dirty="0"/>
              <a:t>probability distribution </a:t>
            </a:r>
            <a:r>
              <a:rPr lang="en-US" dirty="0" smtClean="0"/>
              <a:t>functional.</a:t>
            </a:r>
          </a:p>
          <a:p>
            <a:pPr marL="342900" indent="-342900">
              <a:buFont typeface="+mj-lt"/>
              <a:buAutoNum type="arabicPeriod"/>
            </a:pPr>
            <a:endParaRPr lang="en-US" dirty="0" smtClean="0"/>
          </a:p>
          <a:p>
            <a:pPr marL="342900" indent="-342900">
              <a:buFont typeface="+mj-lt"/>
              <a:buAutoNum type="arabicPeriod"/>
            </a:pPr>
            <a:r>
              <a:rPr lang="en-US" dirty="0" smtClean="0"/>
              <a:t>Works for non-linear variables. </a:t>
            </a:r>
            <a:endParaRPr lang="en-US" dirty="0"/>
          </a:p>
          <a:p>
            <a:pPr marL="342900" indent="-342900">
              <a:buFont typeface="+mj-lt"/>
              <a:buAutoNum type="arabicPeriod"/>
            </a:pPr>
            <a:endParaRPr lang="en-US" dirty="0"/>
          </a:p>
        </p:txBody>
      </p:sp>
    </p:spTree>
    <p:extLst>
      <p:ext uri="{BB962C8B-B14F-4D97-AF65-F5344CB8AC3E}">
        <p14:creationId xmlns:p14="http://schemas.microsoft.com/office/powerpoint/2010/main" val="2840672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13969</TotalTime>
  <Words>355</Words>
  <Application>Microsoft Office PowerPoint</Application>
  <PresentationFormat>On-screen Show (16:9)</PresentationFormat>
  <Paragraphs>51</Paragraphs>
  <Slides>7</Slides>
  <Notes>7</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7</vt:i4>
      </vt:variant>
    </vt:vector>
  </HeadingPairs>
  <TitlesOfParts>
    <vt:vector size="9" baseType="lpstr">
      <vt:lpstr>Arial</vt:lpstr>
      <vt:lpstr>Office Theme</vt:lpstr>
      <vt:lpstr>Simulation in Marketing</vt:lpstr>
      <vt:lpstr>Monte Carlo Simulation</vt:lpstr>
      <vt:lpstr>Monte Carlo Simulation: Example</vt:lpstr>
      <vt:lpstr>Monte Carlo Simulation: Example</vt:lpstr>
      <vt:lpstr>Monte Carlo Simulation: Example</vt:lpstr>
      <vt:lpstr>Motivation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Simulation in Marketing</dc:title>
  <cp:lastModifiedBy>Mohammad Esmalifalak</cp:lastModifiedBy>
  <cp:revision>32</cp:revision>
  <dcterms:modified xsi:type="dcterms:W3CDTF">2019-03-13T20:06:04Z</dcterms:modified>
</cp:coreProperties>
</file>